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6" r:id="rId9"/>
    <p:sldId id="267" r:id="rId10"/>
    <p:sldId id="26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2FF34FE-C0F9-42D3-A762-C497ACCBF5A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C5841C-C742-4274-89F3-8B8DBBAF2E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Psychology of Violence</a:t>
            </a:r>
            <a:endParaRPr lang="en-US" dirty="0"/>
          </a:p>
        </p:txBody>
      </p:sp>
      <p:pic>
        <p:nvPicPr>
          <p:cNvPr id="4" name="Picture 3" descr="pun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3352800"/>
            <a:ext cx="594360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People who live in countries which are at war are more likely to be violent towards each other.</a:t>
            </a:r>
          </a:p>
          <a:p>
            <a:endParaRPr lang="en-US" dirty="0"/>
          </a:p>
        </p:txBody>
      </p:sp>
      <p:pic>
        <p:nvPicPr>
          <p:cNvPr id="4" name="Picture 3" descr="war violen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598" y="2952809"/>
            <a:ext cx="434340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Aversive situations:</a:t>
            </a:r>
          </a:p>
          <a:p>
            <a:r>
              <a:rPr lang="en-US" dirty="0" smtClean="0"/>
              <a:t>Pain</a:t>
            </a:r>
          </a:p>
          <a:p>
            <a:r>
              <a:rPr lang="en-US" dirty="0" smtClean="0"/>
              <a:t>Noise </a:t>
            </a:r>
          </a:p>
          <a:p>
            <a:r>
              <a:rPr lang="en-US" dirty="0" smtClean="0"/>
              <a:t>Over-crowding</a:t>
            </a:r>
          </a:p>
          <a:p>
            <a:r>
              <a:rPr lang="en-US" dirty="0" smtClean="0"/>
              <a:t>Heat</a:t>
            </a:r>
          </a:p>
          <a:p>
            <a:r>
              <a:rPr lang="en-US" dirty="0" smtClean="0"/>
              <a:t>Each of these things can heighten negative affect (negative emotions of feelings) and result in anger/frustration which can lead to aggression</a:t>
            </a:r>
            <a:endParaRPr lang="en-US" dirty="0"/>
          </a:p>
        </p:txBody>
      </p:sp>
      <p:pic>
        <p:nvPicPr>
          <p:cNvPr id="4" name="Picture 3" descr="crow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676400"/>
            <a:ext cx="3017520" cy="220511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Situational factors:</a:t>
            </a:r>
            <a:endParaRPr lang="en-US" dirty="0" smtClean="0"/>
          </a:p>
          <a:p>
            <a:r>
              <a:rPr lang="en-US" dirty="0" smtClean="0"/>
              <a:t>Alcohol</a:t>
            </a:r>
          </a:p>
          <a:p>
            <a:r>
              <a:rPr lang="en-US" dirty="0" smtClean="0"/>
              <a:t>Drugs</a:t>
            </a:r>
          </a:p>
          <a:p>
            <a:r>
              <a:rPr lang="en-US" dirty="0" smtClean="0"/>
              <a:t>Presence of weapons</a:t>
            </a:r>
          </a:p>
          <a:p>
            <a:r>
              <a:rPr lang="en-US" dirty="0" smtClean="0"/>
              <a:t>Group violence</a:t>
            </a:r>
          </a:p>
          <a:p>
            <a:r>
              <a:rPr lang="en-US" dirty="0" smtClean="0"/>
              <a:t>Isolation</a:t>
            </a:r>
          </a:p>
          <a:p>
            <a:r>
              <a:rPr lang="en-US" dirty="0" smtClean="0"/>
              <a:t>Each of these factors can lead to violence as they may lower our inhibitions and allow us to act in a way from which we would normally restrain ourselves.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613648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Biological Factors:</a:t>
            </a:r>
          </a:p>
          <a:p>
            <a:r>
              <a:rPr lang="en-US" dirty="0" smtClean="0"/>
              <a:t>The Brain: the </a:t>
            </a:r>
            <a:r>
              <a:rPr lang="en-US" dirty="0" err="1" smtClean="0"/>
              <a:t>amygdala</a:t>
            </a:r>
            <a:r>
              <a:rPr lang="en-US" dirty="0" smtClean="0"/>
              <a:t> – with animals, stimulation of the </a:t>
            </a:r>
            <a:r>
              <a:rPr lang="en-US" dirty="0" err="1" smtClean="0"/>
              <a:t>amygdala</a:t>
            </a:r>
            <a:r>
              <a:rPr lang="en-US" dirty="0" smtClean="0"/>
              <a:t> causes increased aggression.</a:t>
            </a:r>
          </a:p>
          <a:p>
            <a:r>
              <a:rPr lang="en-US" dirty="0" smtClean="0"/>
              <a:t>Personality disorders</a:t>
            </a:r>
          </a:p>
          <a:p>
            <a:r>
              <a:rPr lang="en-US" dirty="0" smtClean="0"/>
              <a:t>Brain damage caused by: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toxic materials found in the environment (e.g., lead paint)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Traumatic head injury (e.g., as the result of child abuse or accident)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dietary deficiencies (especially prenatal)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alcohol and drug ingestion by the mother during critical fetal developmental stages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birth trauma.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violence?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/>
              <a:t>The intentional use of physical force or power,</a:t>
            </a:r>
          </a:p>
          <a:p>
            <a:pPr>
              <a:buNone/>
            </a:pPr>
            <a:r>
              <a:rPr lang="en-US" sz="2400" dirty="0"/>
              <a:t>threatened or actual, against oneself, another</a:t>
            </a:r>
          </a:p>
          <a:p>
            <a:pPr>
              <a:buNone/>
            </a:pPr>
            <a:r>
              <a:rPr lang="en-US" sz="2400" dirty="0"/>
              <a:t>person, or against a group or community, that</a:t>
            </a:r>
          </a:p>
          <a:p>
            <a:pPr>
              <a:buNone/>
            </a:pPr>
            <a:r>
              <a:rPr lang="en-US" sz="2400" dirty="0"/>
              <a:t>either results in or has a high likelihood of</a:t>
            </a:r>
          </a:p>
          <a:p>
            <a:pPr>
              <a:buNone/>
            </a:pPr>
            <a:r>
              <a:rPr lang="en-US" sz="2400" dirty="0"/>
              <a:t>resulting in injury, death, psychological harm,</a:t>
            </a:r>
          </a:p>
          <a:p>
            <a:pPr>
              <a:buNone/>
            </a:pPr>
            <a:r>
              <a:rPr lang="en-US" sz="2400" dirty="0" err="1"/>
              <a:t>maldevelopment</a:t>
            </a:r>
            <a:r>
              <a:rPr lang="en-US" sz="2400" dirty="0"/>
              <a:t> or deprivation</a:t>
            </a:r>
            <a:r>
              <a:rPr lang="en-US" sz="2400" dirty="0" smtClean="0"/>
              <a:t>. (World Health Organization)</a:t>
            </a:r>
            <a:endParaRPr lang="en-US" sz="2400" dirty="0"/>
          </a:p>
          <a:p>
            <a:pPr>
              <a:buNone/>
            </a:pPr>
            <a:r>
              <a:rPr lang="en-US" sz="2400" dirty="0" smtClean="0"/>
              <a:t>Categorized according </a:t>
            </a:r>
            <a:r>
              <a:rPr lang="en-US" sz="2400" dirty="0"/>
              <a:t>to who commits the</a:t>
            </a:r>
          </a:p>
          <a:p>
            <a:pPr>
              <a:buNone/>
            </a:pPr>
            <a:r>
              <a:rPr lang="en-US" sz="2400" dirty="0"/>
              <a:t>violent act: 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self-directed violence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interpersonal</a:t>
            </a: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dirty="0"/>
              <a:t>violence; and collective violence.</a:t>
            </a:r>
          </a:p>
        </p:txBody>
      </p:sp>
      <p:pic>
        <p:nvPicPr>
          <p:cNvPr id="4" name="Picture 3" descr="police bea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8430" y="1143000"/>
            <a:ext cx="265557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of Violence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10600" cy="54102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Intentional homicide rates per 100,000 population by region and sub-region, 2004  </a:t>
            </a:r>
          </a:p>
          <a:p>
            <a:r>
              <a:rPr lang="en-US" sz="2000" dirty="0" smtClean="0"/>
              <a:t>Southern Africa 37.3 			North America 6.5 </a:t>
            </a:r>
          </a:p>
          <a:p>
            <a:r>
              <a:rPr lang="en-US" sz="2000" dirty="0" smtClean="0"/>
              <a:t>Central America 29.3 			Europe 5.4 </a:t>
            </a:r>
          </a:p>
          <a:p>
            <a:r>
              <a:rPr lang="en-US" sz="2000" dirty="0" smtClean="0"/>
              <a:t>South America 25.9 			Near and Mid-East4.4 </a:t>
            </a:r>
          </a:p>
          <a:p>
            <a:r>
              <a:rPr lang="en-US" sz="2000" dirty="0" smtClean="0"/>
              <a:t>West/Central Africa 21.6 		Oceania 4 </a:t>
            </a:r>
          </a:p>
          <a:p>
            <a:r>
              <a:rPr lang="en-US" sz="2000" dirty="0" smtClean="0"/>
              <a:t>East Africa 20.8 			South Asia 3.4</a:t>
            </a:r>
          </a:p>
          <a:p>
            <a:r>
              <a:rPr lang="en-US" sz="2000" dirty="0" smtClean="0"/>
              <a:t>Africa 20				Asia 3.2 </a:t>
            </a:r>
          </a:p>
          <a:p>
            <a:r>
              <a:rPr lang="en-US" sz="2000" dirty="0" smtClean="0"/>
              <a:t> Caribbean 18.1 			South &amp; east Europe 3.2 </a:t>
            </a:r>
          </a:p>
          <a:p>
            <a:r>
              <a:rPr lang="en-US" sz="2000" dirty="0" smtClean="0"/>
              <a:t>Americas 16.2 			South &amp; east Asia 2.8 </a:t>
            </a:r>
          </a:p>
          <a:p>
            <a:r>
              <a:rPr lang="en-US" sz="2000" dirty="0" smtClean="0"/>
              <a:t>East Europe 8.1 			West /Central Europe 1.5</a:t>
            </a:r>
          </a:p>
          <a:p>
            <a:r>
              <a:rPr lang="en-US" sz="2000" dirty="0" smtClean="0"/>
              <a:t>North Africa 7.6</a:t>
            </a:r>
          </a:p>
          <a:p>
            <a:r>
              <a:rPr lang="en-US" sz="2000" dirty="0" smtClean="0"/>
              <a:t> </a:t>
            </a:r>
            <a:r>
              <a:rPr lang="en-US" sz="2000" b="1" u="sng" dirty="0" smtClean="0">
                <a:solidFill>
                  <a:srgbClr val="FF0000"/>
                </a:solidFill>
              </a:rPr>
              <a:t>World 7.6</a:t>
            </a:r>
          </a:p>
          <a:p>
            <a:r>
              <a:rPr lang="en-US" sz="2000" dirty="0" smtClean="0"/>
              <a:t>Central Asia 6.6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Murder by Country</a:t>
            </a:r>
            <a:br>
              <a:rPr lang="en-US" dirty="0" smtClean="0"/>
            </a:br>
            <a:r>
              <a:rPr lang="en-US" sz="2200" dirty="0" smtClean="0"/>
              <a:t>Per 100,000 (most recent data)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1.  El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Salvador - 71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2.  Honduras - 67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3.  Jamaica - 58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4.  Guatemala -52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5.  Venezuela - 49</a:t>
            </a:r>
          </a:p>
          <a:p>
            <a:pPr>
              <a:buNone/>
            </a:pPr>
            <a:r>
              <a:rPr lang="en-US" sz="1800" dirty="0" smtClean="0"/>
              <a:t>10.  Brazil - 25</a:t>
            </a:r>
          </a:p>
          <a:p>
            <a:pPr>
              <a:buNone/>
            </a:pPr>
            <a:r>
              <a:rPr lang="en-US" sz="1800" dirty="0" smtClean="0"/>
              <a:t>14.  Mexico -15</a:t>
            </a:r>
          </a:p>
          <a:p>
            <a:pPr>
              <a:buNone/>
            </a:pPr>
            <a:r>
              <a:rPr lang="en-US" sz="1800" dirty="0" smtClean="0"/>
              <a:t>20.  Nicaragua - 12</a:t>
            </a:r>
          </a:p>
          <a:p>
            <a:pPr>
              <a:buNone/>
            </a:pPr>
            <a:r>
              <a:rPr lang="en-US" sz="1800" dirty="0" smtClean="0"/>
              <a:t>30.  Thailand - 8</a:t>
            </a:r>
          </a:p>
          <a:p>
            <a:pPr>
              <a:buNone/>
            </a:pPr>
            <a:r>
              <a:rPr lang="en-US" sz="1800" dirty="0" smtClean="0"/>
              <a:t>40.  Pakistan - 7</a:t>
            </a:r>
          </a:p>
          <a:p>
            <a:pPr>
              <a:buNone/>
            </a:pPr>
            <a:r>
              <a:rPr lang="en-US" sz="1800" dirty="0" smtClean="0"/>
              <a:t>45.  United States – 5</a:t>
            </a:r>
          </a:p>
          <a:p>
            <a:pPr>
              <a:buNone/>
            </a:pPr>
            <a:r>
              <a:rPr lang="en-US" sz="1800" dirty="0" smtClean="0"/>
              <a:t>57.  Iran – 3</a:t>
            </a:r>
          </a:p>
          <a:p>
            <a:pPr>
              <a:buNone/>
            </a:pPr>
            <a:r>
              <a:rPr lang="en-US" sz="1800" dirty="0" smtClean="0"/>
              <a:t>66.  China – 2.3</a:t>
            </a:r>
          </a:p>
          <a:p>
            <a:pPr>
              <a:buNone/>
            </a:pPr>
            <a:r>
              <a:rPr lang="en-US" sz="1800" dirty="0" smtClean="0"/>
              <a:t>68.  Korea – 2.2</a:t>
            </a:r>
          </a:p>
          <a:p>
            <a:pPr>
              <a:buNone/>
            </a:pPr>
            <a:r>
              <a:rPr lang="en-US" sz="1800" dirty="0" smtClean="0"/>
              <a:t>76.  Canada – 1.8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Reasons for Violence </a:t>
            </a:r>
            <a:r>
              <a:rPr lang="en-US" smtClean="0">
                <a:solidFill>
                  <a:srgbClr val="C00000"/>
                </a:solidFill>
              </a:rPr>
              <a:t>- Evolution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023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Buss and Shackelford describe seven problems for which violence may have </a:t>
            </a:r>
            <a:r>
              <a:rPr lang="en-US" i="1" u="sng" dirty="0" smtClean="0"/>
              <a:t>evolved</a:t>
            </a:r>
            <a:r>
              <a:rPr lang="en-US" dirty="0" smtClean="0"/>
              <a:t> as a solution: </a:t>
            </a:r>
          </a:p>
          <a:p>
            <a:r>
              <a:rPr lang="en-US" dirty="0" smtClean="0"/>
              <a:t>(1) co-opting the resources of others</a:t>
            </a:r>
          </a:p>
          <a:p>
            <a:r>
              <a:rPr lang="en-US" dirty="0" smtClean="0"/>
              <a:t>(2) defending against attack</a:t>
            </a:r>
          </a:p>
          <a:p>
            <a:r>
              <a:rPr lang="en-US" dirty="0" smtClean="0"/>
              <a:t>(3) inflicting costs on same-sex rivals</a:t>
            </a:r>
          </a:p>
          <a:p>
            <a:r>
              <a:rPr lang="en-US" dirty="0" smtClean="0"/>
              <a:t>(4) negotiating status and power hierarchies</a:t>
            </a:r>
          </a:p>
          <a:p>
            <a:r>
              <a:rPr lang="en-US" dirty="0" smtClean="0"/>
              <a:t>(5) deterring rivals from future aggression</a:t>
            </a:r>
          </a:p>
          <a:p>
            <a:r>
              <a:rPr lang="en-US" dirty="0" smtClean="0"/>
              <a:t>(6) deterring males from sexual infidelity </a:t>
            </a:r>
          </a:p>
          <a:p>
            <a:r>
              <a:rPr lang="en-US" dirty="0" smtClean="0"/>
              <a:t>(7) reducing resources expended on genetically unrelated children.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Reinforcement:  </a:t>
            </a:r>
          </a:p>
          <a:p>
            <a:r>
              <a:rPr lang="en-US" dirty="0" smtClean="0"/>
              <a:t>I want something but can’t have it.  I use force to obtain what I want – I was rewarded for aggressive or violent behavior.</a:t>
            </a:r>
          </a:p>
          <a:p>
            <a:r>
              <a:rPr lang="en-US" dirty="0" smtClean="0"/>
              <a:t>I gain popularity or attention or status from dominant behavior.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Observational Learning</a:t>
            </a:r>
          </a:p>
          <a:p>
            <a:r>
              <a:rPr lang="en-US" dirty="0" smtClean="0"/>
              <a:t>I see someone behave in a violent or aggressive manner .</a:t>
            </a:r>
          </a:p>
          <a:p>
            <a:r>
              <a:rPr lang="en-US" dirty="0" smtClean="0"/>
              <a:t>I admire that person for some reason – status, popularity, wealth, attractiveness.</a:t>
            </a:r>
          </a:p>
          <a:p>
            <a:r>
              <a:rPr lang="en-US" dirty="0" smtClean="0"/>
              <a:t>That person is rewarded somehow for that behavior.</a:t>
            </a:r>
          </a:p>
          <a:p>
            <a:r>
              <a:rPr lang="en-US" dirty="0" smtClean="0"/>
              <a:t>I am more likely to imitate that behavior as a result.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Socialization Factors:</a:t>
            </a:r>
          </a:p>
          <a:p>
            <a:r>
              <a:rPr lang="en-US" dirty="0" smtClean="0"/>
              <a:t>Poverty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pover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438400"/>
            <a:ext cx="5299624" cy="3524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Causes of Violence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Exposure to violence through media (</a:t>
            </a:r>
            <a:r>
              <a:rPr lang="en-US" dirty="0" err="1" smtClean="0"/>
              <a:t>t.v</a:t>
            </a:r>
            <a:r>
              <a:rPr lang="en-US" dirty="0" smtClean="0"/>
              <a:t>., music, games, movies.)</a:t>
            </a:r>
          </a:p>
          <a:p>
            <a:r>
              <a:rPr lang="en-US" dirty="0" smtClean="0"/>
              <a:t>Peer influence</a:t>
            </a:r>
          </a:p>
          <a:p>
            <a:r>
              <a:rPr lang="en-US" dirty="0" smtClean="0"/>
              <a:t>Often a fear of violence is created which can result in being more likely to use violence in a given situation.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2557</TotalTime>
  <Words>576</Words>
  <Application>Microsoft Office PowerPoint</Application>
  <PresentationFormat>On-screen Show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The Psychology of Violence</vt:lpstr>
      <vt:lpstr>What is violence?</vt:lpstr>
      <vt:lpstr>Statistics of Violence</vt:lpstr>
      <vt:lpstr>Murder by Country Per 100,000 (most recent data)</vt:lpstr>
      <vt:lpstr>Reasons for Violence - Evolution</vt:lpstr>
      <vt:lpstr>Causes of Violence</vt:lpstr>
      <vt:lpstr>Causes of Violence</vt:lpstr>
      <vt:lpstr>Causes of Violence</vt:lpstr>
      <vt:lpstr>Causes of Violence</vt:lpstr>
      <vt:lpstr>Causes of Violence</vt:lpstr>
      <vt:lpstr>Causes of Violence</vt:lpstr>
      <vt:lpstr>Causes of Violence</vt:lpstr>
      <vt:lpstr>Causes of Violence</vt:lpstr>
    </vt:vector>
  </TitlesOfParts>
  <Company>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Psychology of Violence</dc:title>
  <dc:creator>Comp13</dc:creator>
  <cp:lastModifiedBy>Comp13</cp:lastModifiedBy>
  <cp:revision>23</cp:revision>
  <dcterms:created xsi:type="dcterms:W3CDTF">2010-11-17T16:46:08Z</dcterms:created>
  <dcterms:modified xsi:type="dcterms:W3CDTF">2010-12-03T16:37:18Z</dcterms:modified>
</cp:coreProperties>
</file>